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256" r:id="rId3"/>
    <p:sldId id="290" r:id="rId5"/>
    <p:sldId id="435" r:id="rId6"/>
    <p:sldId id="439" r:id="rId7"/>
    <p:sldId id="427" r:id="rId8"/>
    <p:sldId id="398" r:id="rId9"/>
    <p:sldId id="430" r:id="rId10"/>
    <p:sldId id="436" r:id="rId11"/>
    <p:sldId id="438" r:id="rId12"/>
    <p:sldId id="437" r:id="rId13"/>
    <p:sldId id="305" r:id="rId14"/>
  </p:sldIdLst>
  <p:sldSz cx="12192000" cy="6858000"/>
  <p:notesSz cx="12192000" cy="6858000"/>
  <p:custDataLst>
    <p:tags r:id="rId19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50" userDrawn="1">
          <p15:clr>
            <a:srgbClr val="A4A3A4"/>
          </p15:clr>
        </p15:guide>
        <p15:guide id="2" pos="211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241" autoAdjust="0"/>
  </p:normalViewPr>
  <p:slideViewPr>
    <p:cSldViewPr showGuides="1">
      <p:cViewPr varScale="1">
        <p:scale>
          <a:sx n="77" d="100"/>
          <a:sy n="77" d="100"/>
        </p:scale>
        <p:origin x="686" y="62"/>
      </p:cViewPr>
      <p:guideLst>
        <p:guide orient="horz" pos="2950"/>
        <p:guide pos="211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9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6905979" y="0"/>
            <a:ext cx="52832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9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6905979" y="6513910"/>
            <a:ext cx="52832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162E6B-72CE-4813-9DB4-657C36CAFCB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同质图：节点都是一种类型，例如</a:t>
            </a:r>
            <a:r>
              <a:rPr lang="en-US" altLang="zh-CN" dirty="0"/>
              <a:t>“</a:t>
            </a:r>
            <a:r>
              <a:rPr lang="zh-CN" altLang="en-US" dirty="0"/>
              <a:t>用户</a:t>
            </a:r>
            <a:r>
              <a:rPr lang="en-US" altLang="zh-CN" dirty="0"/>
              <a:t>”</a:t>
            </a:r>
            <a:r>
              <a:rPr lang="zh-CN" altLang="en-US" dirty="0"/>
              <a:t>。边也是一种类型，</a:t>
            </a:r>
            <a:r>
              <a:rPr lang="en-US" altLang="zh-CN" dirty="0"/>
              <a:t> “</a:t>
            </a:r>
            <a:r>
              <a:rPr lang="zh-CN" altLang="en-US" dirty="0"/>
              <a:t>交互</a:t>
            </a:r>
            <a:r>
              <a:rPr lang="en-US" altLang="zh-CN" dirty="0"/>
              <a:t>”</a:t>
            </a:r>
            <a:r>
              <a:rPr lang="zh-CN" altLang="en-US" dirty="0"/>
              <a:t>。</a:t>
            </a:r>
            <a:r>
              <a:rPr lang="en-US" altLang="zh-CN" dirty="0"/>
              <a:t>U-I</a:t>
            </a:r>
            <a:r>
              <a:rPr lang="zh-CN" altLang="en-US" dirty="0"/>
              <a:t>图其实就是</a:t>
            </a:r>
            <a:r>
              <a:rPr lang="zh-CN" altLang="en-US" dirty="0"/>
              <a:t>异构图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同质图：节点都是一种类型，例如</a:t>
            </a:r>
            <a:r>
              <a:rPr lang="en-US" altLang="zh-CN" dirty="0"/>
              <a:t>“</a:t>
            </a:r>
            <a:r>
              <a:rPr lang="zh-CN" altLang="en-US" dirty="0"/>
              <a:t>用户</a:t>
            </a:r>
            <a:r>
              <a:rPr lang="en-US" altLang="zh-CN" dirty="0"/>
              <a:t>”</a:t>
            </a:r>
            <a:r>
              <a:rPr lang="zh-CN" altLang="en-US" dirty="0"/>
              <a:t>。边也是一种类型，</a:t>
            </a:r>
            <a:r>
              <a:rPr lang="en-US" altLang="zh-CN" dirty="0"/>
              <a:t> “</a:t>
            </a:r>
            <a:r>
              <a:rPr lang="zh-CN" altLang="en-US" dirty="0"/>
              <a:t>交互</a:t>
            </a:r>
            <a:r>
              <a:rPr lang="en-US" altLang="zh-CN" dirty="0"/>
              <a:t>”</a:t>
            </a:r>
            <a:r>
              <a:rPr lang="zh-CN" altLang="en-US" dirty="0"/>
              <a:t>。</a:t>
            </a:r>
            <a:r>
              <a:rPr lang="en-US" altLang="zh-CN" dirty="0"/>
              <a:t>U-I</a:t>
            </a:r>
            <a:r>
              <a:rPr lang="zh-CN" altLang="en-US" dirty="0"/>
              <a:t>图其实就是</a:t>
            </a:r>
            <a:r>
              <a:rPr lang="zh-CN" altLang="en-US" dirty="0"/>
              <a:t>异构图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同质图：节点都是一种类型，例如</a:t>
            </a:r>
            <a:r>
              <a:rPr lang="en-US" altLang="zh-CN" dirty="0"/>
              <a:t>“</a:t>
            </a:r>
            <a:r>
              <a:rPr lang="zh-CN" altLang="en-US" dirty="0"/>
              <a:t>用户</a:t>
            </a:r>
            <a:r>
              <a:rPr lang="en-US" altLang="zh-CN" dirty="0"/>
              <a:t>”</a:t>
            </a:r>
            <a:r>
              <a:rPr lang="zh-CN" altLang="en-US" dirty="0"/>
              <a:t>。边也是一种类型，</a:t>
            </a:r>
            <a:r>
              <a:rPr lang="en-US" altLang="zh-CN" dirty="0"/>
              <a:t> “</a:t>
            </a:r>
            <a:r>
              <a:rPr lang="zh-CN" altLang="en-US" dirty="0"/>
              <a:t>交互</a:t>
            </a:r>
            <a:r>
              <a:rPr lang="en-US" altLang="zh-CN" dirty="0"/>
              <a:t>”</a:t>
            </a:r>
            <a:r>
              <a:rPr lang="zh-CN" altLang="en-US" dirty="0"/>
              <a:t>。</a:t>
            </a:r>
            <a:r>
              <a:rPr lang="en-US" altLang="zh-CN" dirty="0"/>
              <a:t>U-I</a:t>
            </a:r>
            <a:r>
              <a:rPr lang="zh-CN" altLang="en-US" dirty="0"/>
              <a:t>图其实就是</a:t>
            </a:r>
            <a:r>
              <a:rPr lang="zh-CN" altLang="en-US" dirty="0"/>
              <a:t>异构图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F9F4F-00E2-4E15-AD1A-1F454D97419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44448" y="86614"/>
            <a:ext cx="137033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/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4448" y="86614"/>
            <a:ext cx="1370330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0" i="0">
                <a:solidFill>
                  <a:schemeClr val="bg1"/>
                </a:solidFill>
                <a:latin typeface="Trebuchet MS" panose="020B0603020202020204"/>
                <a:cs typeface="Trebuchet MS" panose="020B0603020202020204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5.xml"/><Relationship Id="rId15" Type="http://schemas.openxmlformats.org/officeDocument/2006/relationships/image" Target="../media/image15.png"/><Relationship Id="rId14" Type="http://schemas.openxmlformats.org/officeDocument/2006/relationships/image" Target="../media/image14.jpeg"/><Relationship Id="rId13" Type="http://schemas.openxmlformats.org/officeDocument/2006/relationships/image" Target="../media/image13.png"/><Relationship Id="rId12" Type="http://schemas.openxmlformats.org/officeDocument/2006/relationships/image" Target="../media/image12.jpeg"/><Relationship Id="rId11" Type="http://schemas.openxmlformats.org/officeDocument/2006/relationships/image" Target="../media/image11.jpeg"/><Relationship Id="rId10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5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4.x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20.png"/><Relationship Id="rId10" Type="http://schemas.openxmlformats.org/officeDocument/2006/relationships/image" Target="../media/image19.pn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1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8" Type="http://schemas.openxmlformats.org/officeDocument/2006/relationships/notesSlide" Target="../notesSlides/notesSlide5.xml"/><Relationship Id="rId17" Type="http://schemas.openxmlformats.org/officeDocument/2006/relationships/slideLayout" Target="../slideLayouts/slideLayout5.xml"/><Relationship Id="rId16" Type="http://schemas.openxmlformats.org/officeDocument/2006/relationships/image" Target="../media/image28.png"/><Relationship Id="rId15" Type="http://schemas.openxmlformats.org/officeDocument/2006/relationships/image" Target="../media/image27.png"/><Relationship Id="rId14" Type="http://schemas.openxmlformats.org/officeDocument/2006/relationships/image" Target="../media/image26.png"/><Relationship Id="rId13" Type="http://schemas.openxmlformats.org/officeDocument/2006/relationships/image" Target="../media/image25.png"/><Relationship Id="rId12" Type="http://schemas.openxmlformats.org/officeDocument/2006/relationships/image" Target="../media/image24.png"/><Relationship Id="rId11" Type="http://schemas.openxmlformats.org/officeDocument/2006/relationships/image" Target="../media/image23.png"/><Relationship Id="rId10" Type="http://schemas.openxmlformats.org/officeDocument/2006/relationships/image" Target="../media/image22.png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31.png"/><Relationship Id="rId10" Type="http://schemas.openxmlformats.org/officeDocument/2006/relationships/image" Target="../media/image30.png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7.xml"/><Relationship Id="rId12" Type="http://schemas.openxmlformats.org/officeDocument/2006/relationships/slideLayout" Target="../slideLayouts/slideLayout5.xml"/><Relationship Id="rId11" Type="http://schemas.openxmlformats.org/officeDocument/2006/relationships/image" Target="../media/image33.png"/><Relationship Id="rId10" Type="http://schemas.openxmlformats.org/officeDocument/2006/relationships/image" Target="../media/image32.png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34.pn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9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35.png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36.pn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37.png"/><Relationship Id="rId8" Type="http://schemas.openxmlformats.org/officeDocument/2006/relationships/image" Target="../media/image8.jpeg"/><Relationship Id="rId7" Type="http://schemas.openxmlformats.org/officeDocument/2006/relationships/image" Target="../media/image7.jpeg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1.xml"/><Relationship Id="rId11" Type="http://schemas.openxmlformats.org/officeDocument/2006/relationships/slideLayout" Target="../slideLayouts/slideLayout5.xml"/><Relationship Id="rId10" Type="http://schemas.openxmlformats.org/officeDocument/2006/relationships/image" Target="../media/image38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-217" y="959709"/>
            <a:ext cx="12192216" cy="4490085"/>
            <a:chOff x="-89" y="986027"/>
            <a:chExt cx="12192216" cy="4490085"/>
          </a:xfrm>
        </p:grpSpPr>
        <p:sp>
          <p:nvSpPr>
            <p:cNvPr id="23" name="object 23"/>
            <p:cNvSpPr/>
            <p:nvPr/>
          </p:nvSpPr>
          <p:spPr>
            <a:xfrm>
              <a:off x="0" y="986027"/>
              <a:ext cx="12192000" cy="4490085"/>
            </a:xfrm>
            <a:custGeom>
              <a:avLst/>
              <a:gdLst/>
              <a:ahLst/>
              <a:cxnLst/>
              <a:rect l="l" t="t" r="r" b="b"/>
              <a:pathLst>
                <a:path w="12192000" h="4490085">
                  <a:moveTo>
                    <a:pt x="12192000" y="0"/>
                  </a:moveTo>
                  <a:lnTo>
                    <a:pt x="0" y="0"/>
                  </a:lnTo>
                  <a:lnTo>
                    <a:pt x="0" y="4489704"/>
                  </a:lnTo>
                  <a:lnTo>
                    <a:pt x="12192000" y="4489704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-89" y="1187195"/>
              <a:ext cx="12192216" cy="104775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/>
          <p:nvPr/>
        </p:nvSpPr>
        <p:spPr>
          <a:xfrm>
            <a:off x="10754868" y="5894831"/>
            <a:ext cx="1437131" cy="96316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 txBox="1"/>
          <p:nvPr/>
        </p:nvSpPr>
        <p:spPr>
          <a:xfrm>
            <a:off x="11168888" y="6501790"/>
            <a:ext cx="10604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40" dirty="0">
                <a:solidFill>
                  <a:srgbClr val="888888"/>
                </a:solidFill>
                <a:latin typeface="Arial" panose="020B0604020202020204"/>
                <a:cs typeface="Arial" panose="020B0604020202020204"/>
              </a:rPr>
              <a:t>1</a:t>
            </a:r>
            <a:endParaRPr sz="1200">
              <a:latin typeface="Arial" panose="020B0604020202020204"/>
              <a:cs typeface="Arial" panose="020B0604020202020204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495300" y="5871971"/>
            <a:ext cx="827532" cy="8290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1580388" y="5882640"/>
            <a:ext cx="821436" cy="812291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703576" y="6024371"/>
            <a:ext cx="1260348" cy="68122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287011" y="5926834"/>
            <a:ext cx="836676" cy="82753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7216775" y="5917565"/>
            <a:ext cx="4098290" cy="381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Reported </a:t>
            </a:r>
            <a:r>
              <a:rPr sz="2400" b="1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by</a:t>
            </a:r>
            <a:r>
              <a:rPr lang="en-US" sz="2400" b="1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 Bingqian  </a:t>
            </a:r>
            <a:r>
              <a:rPr lang="en-US" sz="2400" b="1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Fan</a:t>
            </a:r>
            <a:endParaRPr lang="en-US" sz="2400" b="1" dirty="0">
              <a:solidFill>
                <a:srgbClr val="1F4E79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91490" y="1425575"/>
            <a:ext cx="11209020" cy="891540"/>
          </a:xfrm>
          <a:prstGeom prst="rect">
            <a:avLst/>
          </a:prstGeom>
        </p:spPr>
        <p:txBody>
          <a:bodyPr vert="horz" wrap="square" lIns="0" tIns="12065" rIns="0" bIns="0" rtlCol="0">
            <a:noAutofit/>
          </a:bodyPr>
          <a:lstStyle/>
          <a:p>
            <a:pPr marL="1289685" marR="5080" indent="-127762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b="1" spc="-5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HSUGA: LLM-Enhanced Recommendation with Hierarchical Semantic</a:t>
            </a:r>
            <a:endParaRPr lang="en-US" altLang="zh-CN" sz="2800" b="1" spc="-5" dirty="0">
              <a:solidFill>
                <a:srgbClr val="1F4E79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  <a:p>
            <a:pPr marL="1289685" marR="5080" indent="-1277620" algn="ctr">
              <a:lnSpc>
                <a:spcPct val="100000"/>
              </a:lnSpc>
              <a:spcBef>
                <a:spcPts val="95"/>
              </a:spcBef>
            </a:pPr>
            <a:r>
              <a:rPr lang="en-US" altLang="zh-CN" sz="2800" b="1" spc="-5" dirty="0">
                <a:solidFill>
                  <a:srgbClr val="1F4E79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Understanding and Group-Aware Alignment</a:t>
            </a:r>
            <a:endParaRPr lang="en-US" altLang="zh-CN" sz="2800" b="1" spc="-5" dirty="0">
              <a:solidFill>
                <a:srgbClr val="1F4E79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sp>
        <p:nvSpPr>
          <p:cNvPr id="29" name="object 39"/>
          <p:cNvSpPr txBox="1"/>
          <p:nvPr/>
        </p:nvSpPr>
        <p:spPr>
          <a:xfrm>
            <a:off x="9424322" y="4935894"/>
            <a:ext cx="2345426" cy="3194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altLang="zh-CN" sz="2000" b="1" spc="150" dirty="0">
                <a:solidFill>
                  <a:srgbClr val="1F4E79"/>
                </a:solidFill>
                <a:latin typeface="Noto Sans Mono CJK HK"/>
                <a:cs typeface="Noto Sans Mono CJK HK"/>
              </a:rPr>
              <a:t>——ACL</a:t>
            </a:r>
            <a:r>
              <a:rPr lang="en-US" altLang="zh-CN" sz="2000" b="1" spc="5" dirty="0">
                <a:solidFill>
                  <a:srgbClr val="1F4E79"/>
                </a:solidFill>
                <a:latin typeface="Noto Sans Mono CJK HK"/>
                <a:cs typeface="Noto Sans Mono CJK HK"/>
              </a:rPr>
              <a:t>_</a:t>
            </a:r>
            <a:r>
              <a:rPr lang="en-US" altLang="zh-CN" sz="2000" b="1" spc="5" dirty="0">
                <a:solidFill>
                  <a:srgbClr val="1F4E79"/>
                </a:solidFill>
                <a:latin typeface="Noto Sans Mono CJK HK"/>
                <a:sym typeface="+mn-ea"/>
              </a:rPr>
              <a:t>2026</a:t>
            </a:r>
            <a:endParaRPr lang="en-US" altLang="zh-CN" sz="2000" b="1" spc="5" dirty="0">
              <a:solidFill>
                <a:srgbClr val="1F4E79"/>
              </a:solidFill>
              <a:latin typeface="Noto Sans Mono CJK HK"/>
              <a:sym typeface="+mn-ea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191000" y="4886325"/>
            <a:ext cx="5158740" cy="44450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2400"/>
              <a:t>code: https://github.com/lilxmx/HSUGA</a:t>
            </a:r>
            <a:endParaRPr lang="en-US" altLang="zh-CN" sz="2400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4380" y="2495550"/>
            <a:ext cx="10748645" cy="21913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5" name="object 16"/>
          <p:cNvSpPr txBox="1"/>
          <p:nvPr/>
        </p:nvSpPr>
        <p:spPr>
          <a:xfrm>
            <a:off x="3171189" y="990600"/>
            <a:ext cx="5849620" cy="627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595" algn="ctr">
              <a:lnSpc>
                <a:spcPct val="100000"/>
              </a:lnSpc>
              <a:spcBef>
                <a:spcPts val="95"/>
              </a:spcBef>
            </a:pPr>
            <a:r>
              <a:rPr lang="en-US" sz="40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 </a:t>
            </a:r>
            <a:r>
              <a:rPr lang="en-US" sz="36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Motivation</a:t>
            </a:r>
            <a:endParaRPr lang="en-US" sz="3600" b="1" spc="-5" dirty="0">
              <a:solidFill>
                <a:srgbClr val="001F5F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-66040" y="1426845"/>
            <a:ext cx="6355080" cy="1557020"/>
          </a:xfrm>
          <a:prstGeom prst="rect">
            <a:avLst/>
          </a:prstGeom>
        </p:spPr>
        <p:txBody>
          <a:bodyPr wrap="square">
            <a:noAutofit/>
          </a:bodyPr>
          <a:p>
            <a:pPr indent="457200"/>
            <a:endParaRPr lang="en-US" altLang="zh-CN" sz="2800">
              <a:solidFill>
                <a:srgbClr val="000000"/>
              </a:solidFill>
              <a:latin typeface="Times New Roman" panose="02020603050405020304" charset="0"/>
              <a:ea typeface="LinLibertineT"/>
              <a:cs typeface="Times New Roman" panose="02020603050405020304" charset="0"/>
              <a:sym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04800" y="4276725"/>
            <a:ext cx="6212840" cy="13614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indent="457200" algn="just"/>
            <a:r>
              <a:rPr lang="en-US" altLang="zh-CN" sz="2400"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2.Applying a uniform semantic embedding strategy to all users ignores activity differences, resulting in suboptimal performance.</a:t>
            </a:r>
            <a:endParaRPr lang="en-US" altLang="zh-CN" sz="2400"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04800" y="2286000"/>
            <a:ext cx="6249670" cy="1572260"/>
          </a:xfrm>
          <a:prstGeom prst="rect">
            <a:avLst/>
          </a:prstGeom>
        </p:spPr>
        <p:txBody>
          <a:bodyPr wrap="square">
            <a:noAutofit/>
          </a:bodyPr>
          <a:p>
            <a:pPr indent="457200" algn="just"/>
            <a:r>
              <a:rPr lang="en-US" altLang="zh-CN" sz="2400">
                <a:latin typeface="Times New Roman" panose="02020603050405020304" charset="0"/>
                <a:ea typeface="微软雅黑" panose="020B0503020204020204" charset="-122"/>
                <a:cs typeface="Times New Roman" panose="02020603050405020304" charset="0"/>
              </a:rPr>
              <a:t>1.Directly feeding excessively long interac-tion sequences into LLMs increases inference difficulty, making accurate user embedding extraction challenging.</a:t>
            </a:r>
            <a:endParaRPr lang="en-US" altLang="zh-CN" sz="2400">
              <a:latin typeface="Times New Roman" panose="02020603050405020304" charset="0"/>
              <a:ea typeface="微软雅黑" panose="020B0503020204020204" charset="-122"/>
              <a:cs typeface="Times New Roman" panose="0202060305040502030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8760" y="2209800"/>
            <a:ext cx="5418455" cy="32956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5" name="object 16"/>
          <p:cNvSpPr txBox="1"/>
          <p:nvPr/>
        </p:nvSpPr>
        <p:spPr>
          <a:xfrm>
            <a:off x="3171189" y="990600"/>
            <a:ext cx="5849620" cy="119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595" algn="ctr">
              <a:lnSpc>
                <a:spcPct val="100000"/>
              </a:lnSpc>
              <a:spcBef>
                <a:spcPts val="95"/>
              </a:spcBef>
            </a:pPr>
            <a:r>
              <a:rPr lang="en-US" sz="40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 </a:t>
            </a:r>
            <a:r>
              <a:rPr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  <a:sym typeface="+mn-ea"/>
              </a:rPr>
              <a:t>Overview</a:t>
            </a:r>
            <a:endParaRPr lang="en-US" sz="3600" b="1" spc="-5" dirty="0">
              <a:solidFill>
                <a:srgbClr val="001F5F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  <a:p>
            <a:pPr marL="61595" algn="ctr">
              <a:lnSpc>
                <a:spcPct val="100000"/>
              </a:lnSpc>
              <a:spcBef>
                <a:spcPts val="95"/>
              </a:spcBef>
            </a:pPr>
            <a:endParaRPr lang="en-US" sz="3600" b="1" spc="-5" dirty="0">
              <a:solidFill>
                <a:srgbClr val="001F5F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pic>
        <p:nvPicPr>
          <p:cNvPr id="34" name="图片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7225" y="1524000"/>
            <a:ext cx="10915015" cy="5163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5" name="object 16"/>
          <p:cNvSpPr txBox="1"/>
          <p:nvPr/>
        </p:nvSpPr>
        <p:spPr>
          <a:xfrm>
            <a:off x="3171189" y="990600"/>
            <a:ext cx="5849620" cy="1193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1595" algn="ctr">
              <a:lnSpc>
                <a:spcPct val="100000"/>
              </a:lnSpc>
              <a:spcBef>
                <a:spcPts val="95"/>
              </a:spcBef>
            </a:pPr>
            <a:r>
              <a:rPr lang="en-US" sz="40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 </a:t>
            </a:r>
            <a:r>
              <a:rPr sz="3600" b="1" spc="-5" dirty="0">
                <a:solidFill>
                  <a:srgbClr val="001F5F"/>
                </a:solidFill>
                <a:latin typeface="Times New Roman" panose="02020603050405020304"/>
                <a:cs typeface="Times New Roman" panose="02020603050405020304"/>
                <a:sym typeface="+mn-ea"/>
              </a:rPr>
              <a:t>Overview</a:t>
            </a:r>
            <a:endParaRPr lang="en-US" sz="3600" b="1" spc="-5" dirty="0">
              <a:solidFill>
                <a:srgbClr val="001F5F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  <a:p>
            <a:pPr marL="61595" algn="ctr">
              <a:lnSpc>
                <a:spcPct val="100000"/>
              </a:lnSpc>
              <a:spcBef>
                <a:spcPts val="95"/>
              </a:spcBef>
            </a:pPr>
            <a:endParaRPr lang="en-US" sz="3600" b="1" spc="-5" dirty="0">
              <a:solidFill>
                <a:srgbClr val="001F5F"/>
              </a:solidFill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2057400"/>
            <a:ext cx="4044950" cy="42354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23995" y="2819400"/>
            <a:ext cx="4328160" cy="285496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05800" y="2514600"/>
            <a:ext cx="3844290" cy="33064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sp>
        <p:nvSpPr>
          <p:cNvPr id="24" name="object 16"/>
          <p:cNvSpPr txBox="1"/>
          <p:nvPr/>
        </p:nvSpPr>
        <p:spPr>
          <a:xfrm>
            <a:off x="4838700" y="995408"/>
            <a:ext cx="25146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sz="3600" b="1" spc="-5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Method</a:t>
            </a:r>
            <a:endParaRPr sz="3600" dirty="0"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2310" y="2955925"/>
            <a:ext cx="4692650" cy="67437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510" y="1676400"/>
            <a:ext cx="5489575" cy="108902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6450" y="3657600"/>
            <a:ext cx="5412740" cy="88963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2310" y="4633595"/>
            <a:ext cx="5320665" cy="101790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629400" y="2045335"/>
            <a:ext cx="4356735" cy="70167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29400" y="2981960"/>
            <a:ext cx="4857115" cy="90995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53200" y="3962400"/>
            <a:ext cx="4357370" cy="72136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629400" y="4800600"/>
            <a:ext cx="4825365" cy="7747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87108" y="796544"/>
            <a:ext cx="3017782" cy="96325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2400" y="2286000"/>
            <a:ext cx="5943600" cy="284099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67730" y="2209800"/>
            <a:ext cx="6163310" cy="31800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8200" y="772795"/>
            <a:ext cx="3017520" cy="84391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1610" y="2362200"/>
            <a:ext cx="5854700" cy="303339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9800" y="2319655"/>
            <a:ext cx="6033135" cy="315912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8200" y="772795"/>
            <a:ext cx="3017520" cy="84391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rcRect t="2902" r="943"/>
          <a:stretch>
            <a:fillRect/>
          </a:stretch>
        </p:blipFill>
        <p:spPr>
          <a:xfrm>
            <a:off x="2590800" y="1371600"/>
            <a:ext cx="7214870" cy="530479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8200" y="772795"/>
            <a:ext cx="3017520" cy="843915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362200" y="1447800"/>
            <a:ext cx="7648575" cy="52774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8200" y="772795"/>
            <a:ext cx="3017520" cy="84391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67000" y="1447800"/>
            <a:ext cx="7129780" cy="512953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57148" y="48383"/>
            <a:ext cx="11349990" cy="50990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R="582295" algn="r">
              <a:lnSpc>
                <a:spcPts val="880"/>
              </a:lnSpc>
              <a:spcBef>
                <a:spcPts val="80"/>
              </a:spcBef>
            </a:pPr>
            <a:r>
              <a:rPr sz="1200" b="1" spc="3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</a:t>
            </a:r>
            <a:r>
              <a:rPr sz="12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AI</a:t>
            </a:r>
            <a:endParaRPr sz="12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180"/>
              </a:lnSpc>
              <a:tabLst>
                <a:tab pos="10379710" algn="l"/>
              </a:tabLst>
            </a:pPr>
            <a:r>
              <a:rPr sz="1500" spc="-2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h</a:t>
            </a:r>
            <a:r>
              <a:rPr sz="1500" spc="-24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8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11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g</a:t>
            </a:r>
            <a:r>
              <a:rPr sz="1500" spc="-36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-2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1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2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r</a:t>
            </a:r>
            <a:r>
              <a:rPr sz="1500" spc="-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s</a:t>
            </a:r>
            <a:r>
              <a:rPr sz="1500" spc="-13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y</a:t>
            </a:r>
            <a:r>
              <a:rPr sz="15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	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16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v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n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3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d</a:t>
            </a:r>
            <a:r>
              <a:rPr sz="1500" spc="-359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</a:t>
            </a:r>
            <a:r>
              <a:rPr sz="1500" spc="-23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187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c</a:t>
            </a:r>
            <a:r>
              <a:rPr sz="1500" spc="-19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hn</a:t>
            </a:r>
            <a:r>
              <a:rPr sz="1500" spc="-150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q</a:t>
            </a:r>
            <a:r>
              <a:rPr sz="1500" spc="-22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u</a:t>
            </a:r>
            <a:r>
              <a:rPr sz="1500" spc="75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e</a:t>
            </a:r>
            <a:r>
              <a:rPr sz="1500" spc="-254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o</a:t>
            </a:r>
            <a:r>
              <a:rPr sz="1500" spc="-82" baseline="-280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f</a:t>
            </a:r>
            <a:endParaRPr sz="1500" baseline="-28000">
              <a:latin typeface="Trebuchet MS" panose="020B0603020202020204"/>
              <a:cs typeface="Trebuchet MS" panose="020B0603020202020204"/>
            </a:endParaRPr>
          </a:p>
          <a:p>
            <a:pPr>
              <a:lnSpc>
                <a:spcPts val="1740"/>
              </a:lnSpc>
              <a:tabLst>
                <a:tab pos="10379710" algn="l"/>
              </a:tabLst>
            </a:pPr>
            <a:r>
              <a:rPr sz="2250" spc="-247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2250" spc="-38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50" spc="-292" baseline="-4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000" spc="2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000" spc="-10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0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2192000" cy="603885"/>
            <a:chOff x="0" y="0"/>
            <a:chExt cx="12192000" cy="603885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12191999" cy="603503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65403" y="126492"/>
              <a:ext cx="1888236" cy="4648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1756136" y="0"/>
              <a:ext cx="374903" cy="5044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2192000" cy="974090"/>
            <a:chOff x="0" y="0"/>
            <a:chExt cx="12192000" cy="97409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11503152" y="128015"/>
              <a:ext cx="571500" cy="72085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778763" y="690372"/>
              <a:ext cx="2924556" cy="240791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1006754" y="681780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82396" y="100584"/>
            <a:ext cx="3038855" cy="85039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1095755" y="128709"/>
            <a:ext cx="11008360" cy="77406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ts val="1945"/>
              </a:lnSpc>
              <a:spcBef>
                <a:spcPts val="115"/>
              </a:spcBef>
              <a:tabLst>
                <a:tab pos="9258300" algn="l"/>
              </a:tabLst>
            </a:pPr>
            <a:r>
              <a:rPr sz="2200" spc="-26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sz="2200" spc="-509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2200" spc="-24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	</a:t>
            </a:r>
            <a:r>
              <a:rPr sz="2250" b="1" spc="82" baseline="26000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2250" baseline="26000">
              <a:latin typeface="Arial" panose="020B0604020202020204"/>
              <a:cs typeface="Arial" panose="020B0604020202020204"/>
            </a:endParaRPr>
          </a:p>
          <a:p>
            <a:pPr>
              <a:lnSpc>
                <a:spcPts val="1905"/>
              </a:lnSpc>
              <a:tabLst>
                <a:tab pos="9258300" algn="l"/>
              </a:tabLst>
            </a:pPr>
            <a:r>
              <a:rPr sz="3300" spc="-35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sz="3300" spc="-532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3300" spc="-427" baseline="-3500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	</a:t>
            </a:r>
            <a:r>
              <a:rPr sz="1800" spc="-215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sz="1800" spc="-4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22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Techniqueof</a:t>
            </a:r>
            <a:endParaRPr sz="1800">
              <a:latin typeface="Trebuchet MS" panose="020B0603020202020204"/>
              <a:cs typeface="Trebuchet MS" panose="020B0603020202020204"/>
            </a:endParaRPr>
          </a:p>
          <a:p>
            <a:pPr marR="63500" algn="r">
              <a:lnSpc>
                <a:spcPts val="2120"/>
              </a:lnSpc>
            </a:pPr>
            <a:r>
              <a:rPr sz="1800" spc="-18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Artificial</a:t>
            </a:r>
            <a:r>
              <a:rPr sz="1800" spc="7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sz="1800" spc="-19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Intelligence</a:t>
            </a:r>
            <a:endParaRPr sz="1800">
              <a:latin typeface="Trebuchet MS" panose="020B0603020202020204"/>
              <a:cs typeface="Trebuchet MS" panose="020B0603020202020204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0" y="0"/>
            <a:ext cx="12191999" cy="973836"/>
            <a:chOff x="0" y="0"/>
            <a:chExt cx="12191999" cy="973836"/>
          </a:xfrm>
        </p:grpSpPr>
        <p:sp>
          <p:nvSpPr>
            <p:cNvPr id="15" name="object 15"/>
            <p:cNvSpPr/>
            <p:nvPr/>
          </p:nvSpPr>
          <p:spPr>
            <a:xfrm>
              <a:off x="0" y="0"/>
              <a:ext cx="12191999" cy="973836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03152" y="128015"/>
              <a:ext cx="571500" cy="71932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778763" y="690372"/>
              <a:ext cx="2924556" cy="23926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006754" y="680891"/>
            <a:ext cx="2402840" cy="2438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5"/>
              </a:lnSpc>
            </a:pPr>
            <a:r>
              <a:rPr lang="en-US" sz="1600" spc="-19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Chongqing</a:t>
            </a:r>
            <a:r>
              <a:rPr lang="zh-CN" altLang="en-US" sz="1600" spc="-35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5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University</a:t>
            </a:r>
            <a:r>
              <a:rPr lang="zh-CN" altLang="en-US" sz="1600" spc="-35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1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of</a:t>
            </a:r>
            <a:r>
              <a:rPr lang="zh-CN" altLang="en-US" sz="1600" spc="-270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sz="1600" spc="-204" dirty="0">
                <a:solidFill>
                  <a:srgbClr val="FFFFFF"/>
                </a:solidFill>
                <a:latin typeface="Trebuchet MS" panose="020B0603020202020204"/>
                <a:cs typeface="Trebuchet MS" panose="020B0603020202020204"/>
              </a:rPr>
              <a:t>Technology</a:t>
            </a:r>
            <a:endParaRPr sz="1600" dirty="0">
              <a:latin typeface="Trebuchet MS" panose="020B0603020202020204"/>
              <a:cs typeface="Trebuchet MS" panose="020B0603020202020204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883919" y="73152"/>
            <a:ext cx="3403091" cy="89916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object 20"/>
          <p:cNvSpPr txBox="1"/>
          <p:nvPr/>
        </p:nvSpPr>
        <p:spPr>
          <a:xfrm>
            <a:off x="1083053" y="107137"/>
            <a:ext cx="3277413" cy="6892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Chongqing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University</a:t>
            </a:r>
            <a:r>
              <a:rPr lang="zh-CN" altLang="en-US" sz="2200" dirty="0">
                <a:solidFill>
                  <a:srgbClr val="FFFFFF"/>
                </a:solidFill>
                <a:latin typeface="Trebuchet MS" panose="020B0603020202020204"/>
              </a:rPr>
              <a:t> </a:t>
            </a: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of</a:t>
            </a:r>
            <a:endParaRPr lang="en-US" sz="2200" dirty="0">
              <a:solidFill>
                <a:srgbClr val="FFFFFF"/>
              </a:solidFill>
              <a:latin typeface="Trebuchet MS" panose="020B0603020202020204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200" dirty="0">
                <a:solidFill>
                  <a:srgbClr val="FFFFFF"/>
                </a:solidFill>
                <a:latin typeface="Trebuchet MS" panose="020B0603020202020204"/>
              </a:rPr>
              <a:t>Technology</a:t>
            </a:r>
            <a:endParaRPr lang="zh-CN" altLang="en-US" sz="2200" dirty="0">
              <a:solidFill>
                <a:srgbClr val="FFFFFF"/>
              </a:solidFill>
              <a:latin typeface="Trebuchet MS" panose="020B0603020202020204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067801" y="11281"/>
            <a:ext cx="2761792" cy="823942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205"/>
              </a:spcBef>
            </a:pPr>
            <a:r>
              <a:rPr sz="1500" b="1" spc="5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ATAI</a:t>
            </a:r>
            <a:endParaRPr sz="1500" dirty="0">
              <a:latin typeface="Arial" panose="020B0604020202020204"/>
              <a:cs typeface="Arial" panose="020B0604020202020204"/>
            </a:endParaRPr>
          </a:p>
          <a:p>
            <a:pPr marL="12700" marR="5080" algn="ctr">
              <a:lnSpc>
                <a:spcPct val="100000"/>
              </a:lnSpc>
              <a:spcBef>
                <a:spcPts val="125"/>
              </a:spcBef>
            </a:pPr>
            <a:r>
              <a:rPr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Advanced</a:t>
            </a:r>
            <a:r>
              <a:rPr lang="en-US" sz="18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lang="en-US" altLang="zh-CN" dirty="0">
                <a:solidFill>
                  <a:srgbClr val="D9D9D9"/>
                </a:solidFill>
                <a:latin typeface="Trebuchet MS" panose="020B0603020202020204"/>
              </a:rPr>
              <a:t>Technique of</a:t>
            </a:r>
            <a:r>
              <a:rPr sz="1800" spc="-500" dirty="0">
                <a:solidFill>
                  <a:srgbClr val="D9D9D9"/>
                </a:solidFill>
                <a:latin typeface="Trebuchet MS" panose="020B0603020202020204"/>
                <a:cs typeface="Trebuchet MS" panose="020B0603020202020204"/>
              </a:rPr>
              <a:t> </a:t>
            </a:r>
            <a:r>
              <a:rPr dirty="0">
                <a:solidFill>
                  <a:srgbClr val="D9D9D9"/>
                </a:solidFill>
                <a:latin typeface="Trebuchet MS" panose="020B0603020202020204"/>
              </a:rPr>
              <a:t>Artificial Intelligence</a:t>
            </a:r>
            <a:endParaRPr dirty="0">
              <a:solidFill>
                <a:srgbClr val="D9D9D9"/>
              </a:solidFill>
              <a:latin typeface="Trebuchet MS" panose="020B0603020202020204"/>
            </a:endParaRPr>
          </a:p>
        </p:txBody>
      </p:sp>
      <p:grpSp>
        <p:nvGrpSpPr>
          <p:cNvPr id="23" name="object 13"/>
          <p:cNvGrpSpPr/>
          <p:nvPr/>
        </p:nvGrpSpPr>
        <p:grpSpPr>
          <a:xfrm>
            <a:off x="3308603" y="2438400"/>
            <a:ext cx="4972050" cy="2268855"/>
            <a:chOff x="3308603" y="2438400"/>
            <a:chExt cx="4972050" cy="2268855"/>
          </a:xfrm>
        </p:grpSpPr>
        <p:sp>
          <p:nvSpPr>
            <p:cNvPr id="25" name="object 14"/>
            <p:cNvSpPr/>
            <p:nvPr/>
          </p:nvSpPr>
          <p:spPr>
            <a:xfrm>
              <a:off x="4097671" y="3788656"/>
              <a:ext cx="3473127" cy="34689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15"/>
            <p:cNvSpPr/>
            <p:nvPr/>
          </p:nvSpPr>
          <p:spPr>
            <a:xfrm>
              <a:off x="3308603" y="2438400"/>
              <a:ext cx="4972050" cy="2268474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16"/>
          <p:cNvSpPr txBox="1"/>
          <p:nvPr/>
        </p:nvSpPr>
        <p:spPr>
          <a:xfrm>
            <a:off x="3974972" y="2764993"/>
            <a:ext cx="3642360" cy="1245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0" b="1" dirty="0">
                <a:solidFill>
                  <a:srgbClr val="001F5F"/>
                </a:solidFill>
                <a:latin typeface="Times New Roman" panose="02020603050405020304" charset="0"/>
                <a:cs typeface="Times New Roman" panose="02020603050405020304" charset="0"/>
                <a:sym typeface="Times New Roman" panose="02020603050405020304" charset="0"/>
              </a:rPr>
              <a:t>Thanks!</a:t>
            </a:r>
            <a:endParaRPr sz="8000" dirty="0">
              <a:latin typeface="Times New Roman" panose="02020603050405020304" charset="0"/>
              <a:cs typeface="Times New Roman" panose="02020603050405020304" charset="0"/>
              <a:sym typeface="Times New Roman" panose="0202060305040502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PP_MARK_KEY" val="3d66cf53-fad4-4210-83ab-f3fa70c6c52a"/>
  <p:tag name="COMMONDATA" val="eyJoZGlkIjoiNmQwZDNhOTEzOTNjOWE2ZmE5ZjgyMWJlMDgzMDhkYWE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3930</Words>
  <Application>WPS 演示</Application>
  <PresentationFormat>宽屏</PresentationFormat>
  <Paragraphs>225</Paragraphs>
  <Slides>11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宋体</vt:lpstr>
      <vt:lpstr>Wingdings</vt:lpstr>
      <vt:lpstr>Trebuchet MS</vt:lpstr>
      <vt:lpstr>Arial</vt:lpstr>
      <vt:lpstr>Times New Roman</vt:lpstr>
      <vt:lpstr>Noto Sans Mono CJK HK</vt:lpstr>
      <vt:lpstr>Segoe Print</vt:lpstr>
      <vt:lpstr>LinLibertineT</vt:lpstr>
      <vt:lpstr>微软雅黑</vt:lpstr>
      <vt:lpstr>Times New Roman</vt:lpstr>
      <vt:lpstr>Calibri</vt:lpstr>
      <vt:lpstr>Arial Unicode MS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Xiaofei Zhu</dc:creator>
  <cp:lastModifiedBy>樊冰倩</cp:lastModifiedBy>
  <cp:revision>565</cp:revision>
  <dcterms:created xsi:type="dcterms:W3CDTF">2023-09-17T03:47:00Z</dcterms:created>
  <dcterms:modified xsi:type="dcterms:W3CDTF">2026-10-20T00:39:30Z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2023-09-06T00:00:00Z</vt:filetime>
  </property>
  <property fmtid="{D5CDD505-2E9C-101B-9397-08002B2CF9AE}" pid="3" name="Creator">
    <vt:lpwstr>Microsoft? PowerPoint? 2016</vt:lpwstr>
  </property>
  <property fmtid="{D5CDD505-2E9C-101B-9397-08002B2CF9AE}" pid="4" name="LastSaved">
    <vt:filetime>2023-09-27T00:00:00Z</vt:filetime>
  </property>
  <property fmtid="{D5CDD505-2E9C-101B-9397-08002B2CF9AE}" pid="5" name="ICV">
    <vt:lpwstr>165D8468441041F7A078704589CAA259_13</vt:lpwstr>
  </property>
  <property fmtid="{D5CDD505-2E9C-101B-9397-08002B2CF9AE}" pid="6" name="KSOProductBuildVer">
    <vt:lpwstr>2052-12.1.0.28505</vt:lpwstr>
  </property>
</Properties>
</file>